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2"/>
  </p:notesMasterIdLst>
  <p:sldIdLst>
    <p:sldId id="375" r:id="rId2"/>
    <p:sldId id="381" r:id="rId3"/>
    <p:sldId id="385" r:id="rId4"/>
    <p:sldId id="392" r:id="rId5"/>
    <p:sldId id="386" r:id="rId6"/>
    <p:sldId id="388" r:id="rId7"/>
    <p:sldId id="389" r:id="rId8"/>
    <p:sldId id="390" r:id="rId9"/>
    <p:sldId id="391" r:id="rId10"/>
    <p:sldId id="384" r:id="rId11"/>
  </p:sldIdLst>
  <p:sldSz cx="9144000" cy="6858000" type="screen4x3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246"/>
    <a:srgbClr val="55B432"/>
    <a:srgbClr val="874BA0"/>
    <a:srgbClr val="4B6EB9"/>
    <a:srgbClr val="305DBE"/>
    <a:srgbClr val="4B93E3"/>
    <a:srgbClr val="6BA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74" autoAdjust="0"/>
    <p:restoredTop sz="92430" autoAdjust="0"/>
  </p:normalViewPr>
  <p:slideViewPr>
    <p:cSldViewPr>
      <p:cViewPr varScale="1">
        <p:scale>
          <a:sx n="125" d="100"/>
          <a:sy n="125" d="100"/>
        </p:scale>
        <p:origin x="165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73E7F-7578-4DD4-82FD-40C24D6EA17C}" type="datetimeFigureOut">
              <a:rPr lang="ru-RU" smtClean="0"/>
              <a:t>15.01.2025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C04A8-8E84-4CDF-9B92-36B2179632B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9565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3897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6430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416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1003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0755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1330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8580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0D80-164F-4ECE-A815-4FDD83F9BCA5}" type="datetime1">
              <a:rPr lang="ru-RU" smtClean="0"/>
              <a:t>15.01.2025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5210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90CD5-AEFD-4FB0-8E05-A24BD20C7889}" type="datetime1">
              <a:rPr lang="ru-RU" smtClean="0"/>
              <a:t>15.01.2025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6823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5A9A4-3005-430B-8AC7-63EFCE895077}" type="datetime1">
              <a:rPr lang="ru-RU" smtClean="0"/>
              <a:t>15.01.2025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9385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8CD6-BB20-4C52-B81D-B7785C33963A}" type="datetime1">
              <a:rPr lang="ru-RU" smtClean="0"/>
              <a:t>15.01.2025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664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B67C-FD54-4096-A385-8F8657C73047}" type="datetime1">
              <a:rPr lang="ru-RU" smtClean="0"/>
              <a:t>15.01.2025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0713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76E6-C242-4724-A575-17A3D2DBE5B9}" type="datetime1">
              <a:rPr lang="ru-RU" smtClean="0"/>
              <a:t>15.01.2025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058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2084D-7615-4765-BEBB-FC2ADD0D2DA6}" type="datetime1">
              <a:rPr lang="ru-RU" smtClean="0"/>
              <a:t>15.01.2025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7429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03A1-BF28-48BC-9995-A08902293C2F}" type="datetime1">
              <a:rPr lang="ru-RU" smtClean="0"/>
              <a:t>15.01.2025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0420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2774-8C0E-4227-8A4F-13D7074C7957}" type="datetime1">
              <a:rPr lang="ru-RU" smtClean="0"/>
              <a:t>15.01.2025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707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D009E-B0BA-40F4-9409-BAD477F7AA27}" type="datetime1">
              <a:rPr lang="ru-RU" smtClean="0"/>
              <a:t>15.01.2025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8629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Чтобы добавить рисунок, перетащите его на заполнитель или щелкните значок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E8B98-2144-49DA-A188-3A9AAE81BE8F}" type="datetime1">
              <a:rPr lang="ru-RU" smtClean="0"/>
              <a:t>15.01.2025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5936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E7E8C-EA9C-421C-A5E1-3533048FB457}" type="datetime1">
              <a:rPr lang="ru-RU" smtClean="0"/>
              <a:t>15.01.2025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Образование и наука - будущее России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8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500000000000000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55576" y="764704"/>
            <a:ext cx="3520571" cy="496799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Gilroy SemiBold" pitchFamily="50" charset="-52"/>
              </a:rPr>
              <a:t>Онлайн-календарь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0930" y="2204864"/>
            <a:ext cx="1436667" cy="712242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1400" dirty="0"/>
              <a:t>В. А. Морозов</a:t>
            </a:r>
          </a:p>
          <a:p>
            <a:r>
              <a:rPr lang="ru-RU" sz="1400" dirty="0"/>
              <a:t>Ю. С. Бюдаев</a:t>
            </a:r>
          </a:p>
          <a:p>
            <a:r>
              <a:rPr lang="ru-RU" sz="1400" dirty="0"/>
              <a:t>Группа: 241-321</a:t>
            </a:r>
          </a:p>
        </p:txBody>
      </p:sp>
    </p:spTree>
    <p:extLst>
      <p:ext uri="{BB962C8B-B14F-4D97-AF65-F5344CB8AC3E}">
        <p14:creationId xmlns:p14="http://schemas.microsoft.com/office/powerpoint/2010/main" val="243643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05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 flipH="1">
            <a:off x="9107996" y="6353944"/>
            <a:ext cx="72008" cy="504056"/>
          </a:xfrm>
        </p:spPr>
        <p:txBody>
          <a:bodyPr>
            <a:noAutofit/>
          </a:bodyPr>
          <a:lstStyle/>
          <a:p>
            <a:pPr algn="l"/>
            <a:r>
              <a:rPr lang="ru-RU" sz="1800" b="1" dirty="0">
                <a:solidFill>
                  <a:srgbClr val="4B6EB9"/>
                </a:solidFill>
                <a:cs typeface="Arial"/>
              </a:rPr>
              <a:t>.</a:t>
            </a: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бъект 2"/>
          <p:cNvSpPr>
            <a:spLocks noGrp="1"/>
          </p:cNvSpPr>
          <p:nvPr>
            <p:ph idx="1"/>
          </p:nvPr>
        </p:nvSpPr>
        <p:spPr>
          <a:xfrm>
            <a:off x="467544" y="1745059"/>
            <a:ext cx="8229600" cy="43482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400" b="1" dirty="0"/>
              <a:t>Объект исследования: </a:t>
            </a:r>
            <a:r>
              <a:rPr lang="ru-RU" sz="2400" dirty="0"/>
              <a:t>системы управления временем и планирования задач с использованием онлайн-календарей.</a:t>
            </a:r>
            <a:endParaRPr lang="ru-RU" sz="2400" b="1" dirty="0"/>
          </a:p>
          <a:p>
            <a:pPr marL="0" indent="0">
              <a:buNone/>
            </a:pPr>
            <a:r>
              <a:rPr lang="ru-RU" sz="2400" b="1" dirty="0"/>
              <a:t>Предмет исследования: </a:t>
            </a:r>
            <a:r>
              <a:rPr lang="ru-RU" sz="2400" dirty="0"/>
              <a:t>функциональные возможности, эффективность и влияние онлайн-календарей на организацию времени пользователей.</a:t>
            </a:r>
            <a:endParaRPr lang="ru-RU" sz="2400" b="1" dirty="0"/>
          </a:p>
          <a:p>
            <a:pPr marL="0" indent="0">
              <a:buNone/>
            </a:pPr>
            <a:r>
              <a:rPr lang="ru-RU" sz="2400" b="1" dirty="0"/>
              <a:t>Цель проекта: </a:t>
            </a:r>
            <a:r>
              <a:rPr lang="ru-RU" sz="2400" dirty="0"/>
              <a:t>исследовать функционал онлайн-календарей, определить их влияние на продуктивность и удобство пользователей, а также предложить рекомендации по их оптимальному использованию в повседневной жизни и профессиональной деятельности.</a:t>
            </a:r>
          </a:p>
          <a:p>
            <a:pPr marL="0" indent="0">
              <a:buNone/>
            </a:pPr>
            <a:endParaRPr lang="ru-RU" sz="2400" b="1" dirty="0"/>
          </a:p>
        </p:txBody>
      </p: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ru-RU" sz="2400" dirty="0">
                <a:latin typeface="Gilroy Bold" pitchFamily="50" charset="-52"/>
              </a:rPr>
              <a:t>Введение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7865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 flipH="1">
            <a:off x="9144000" y="6356350"/>
            <a:ext cx="45719" cy="504056"/>
          </a:xfrm>
        </p:spPr>
        <p:txBody>
          <a:bodyPr>
            <a:noAutofit/>
          </a:bodyPr>
          <a:lstStyle/>
          <a:p>
            <a:pPr algn="l"/>
            <a:r>
              <a:rPr lang="en-US" sz="1800" b="1" dirty="0">
                <a:solidFill>
                  <a:srgbClr val="874BA0"/>
                </a:solidFill>
                <a:cs typeface="Arial"/>
              </a:rPr>
              <a:t>.</a:t>
            </a:r>
            <a:endParaRPr lang="ru-RU" sz="1800" b="1" dirty="0">
              <a:solidFill>
                <a:srgbClr val="874BA0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бъект 2"/>
          <p:cNvSpPr>
            <a:spLocks noGrp="1"/>
          </p:cNvSpPr>
          <p:nvPr>
            <p:ph idx="1"/>
          </p:nvPr>
        </p:nvSpPr>
        <p:spPr>
          <a:xfrm>
            <a:off x="467544" y="1745059"/>
            <a:ext cx="8229600" cy="4348237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ru-RU" altLang="ru-RU" sz="2400" dirty="0">
                <a:cs typeface="Arial"/>
              </a:rPr>
              <a:t>Практическая значимость данного проекта заключается в разработке рекомендаций и решений, которые помогут пользователям более эффективно управлять своим временем с использованием онлайн-календарей. </a:t>
            </a:r>
          </a:p>
        </p:txBody>
      </p: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2400" dirty="0">
                <a:latin typeface="Gilroy Bold" pitchFamily="50" charset="-52"/>
              </a:rPr>
              <a:t>Практическая значимость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4608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 flipH="1">
            <a:off x="9144000" y="6356350"/>
            <a:ext cx="45719" cy="504056"/>
          </a:xfrm>
        </p:spPr>
        <p:txBody>
          <a:bodyPr>
            <a:noAutofit/>
          </a:bodyPr>
          <a:lstStyle/>
          <a:p>
            <a:pPr algn="l"/>
            <a:r>
              <a:rPr lang="en-US" sz="1800" b="1" dirty="0">
                <a:solidFill>
                  <a:srgbClr val="874BA0"/>
                </a:solidFill>
                <a:cs typeface="Arial"/>
              </a:rPr>
              <a:t>.</a:t>
            </a:r>
            <a:endParaRPr lang="ru-RU" sz="1800" b="1" dirty="0">
              <a:solidFill>
                <a:srgbClr val="874BA0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бъект 2"/>
          <p:cNvSpPr>
            <a:spLocks noGrp="1"/>
          </p:cNvSpPr>
          <p:nvPr>
            <p:ph idx="1"/>
          </p:nvPr>
        </p:nvSpPr>
        <p:spPr>
          <a:xfrm>
            <a:off x="467544" y="1745059"/>
            <a:ext cx="8229600" cy="434823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ru-RU" altLang="ru-RU" sz="2400" dirty="0">
                <a:cs typeface="Arial"/>
              </a:rPr>
              <a:t>Создание мероприятий</a:t>
            </a:r>
          </a:p>
          <a:p>
            <a:pPr>
              <a:spcAft>
                <a:spcPts val="1200"/>
              </a:spcAft>
            </a:pPr>
            <a:r>
              <a:rPr lang="ru-RU" altLang="ru-RU" sz="2400" dirty="0">
                <a:cs typeface="Arial"/>
              </a:rPr>
              <a:t>Редактирование мероприятий</a:t>
            </a:r>
          </a:p>
          <a:p>
            <a:pPr>
              <a:spcAft>
                <a:spcPts val="1200"/>
              </a:spcAft>
            </a:pPr>
            <a:r>
              <a:rPr lang="ru-RU" altLang="ru-RU" sz="2400" dirty="0">
                <a:cs typeface="Arial"/>
              </a:rPr>
              <a:t>Удаление мероприятий</a:t>
            </a:r>
          </a:p>
        </p:txBody>
      </p: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2400" dirty="0">
                <a:latin typeface="Gilroy Bold" pitchFamily="50" charset="-52"/>
              </a:rPr>
              <a:t>Основные функции приложения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8054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071995" y="6353944"/>
            <a:ext cx="144010" cy="504056"/>
          </a:xfrm>
        </p:spPr>
        <p:txBody>
          <a:bodyPr>
            <a:noAutofit/>
          </a:bodyPr>
          <a:lstStyle/>
          <a:p>
            <a:pPr algn="l"/>
            <a:r>
              <a:rPr lang="en-US" sz="1800" b="1" dirty="0">
                <a:solidFill>
                  <a:srgbClr val="55B432"/>
                </a:solidFill>
                <a:cs typeface="Arial"/>
              </a:rPr>
              <a:t>.</a:t>
            </a:r>
            <a:endParaRPr lang="ru-RU" sz="1800" b="1" dirty="0">
              <a:solidFill>
                <a:srgbClr val="55B432"/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бъект 2"/>
          <p:cNvSpPr>
            <a:spLocks noGrp="1"/>
          </p:cNvSpPr>
          <p:nvPr>
            <p:ph idx="1"/>
          </p:nvPr>
        </p:nvSpPr>
        <p:spPr>
          <a:xfrm>
            <a:off x="467548" y="1395840"/>
            <a:ext cx="8229596" cy="963860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ru-RU" altLang="ru-RU" sz="1800" dirty="0">
                <a:cs typeface="Arial"/>
              </a:rPr>
              <a:t>На главной странице у нас отображены наши события с датой начала и конца, а также возможность редактирования мероприятия либо его удаление.</a:t>
            </a:r>
          </a:p>
        </p:txBody>
      </p: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400" dirty="0" err="1">
                <a:latin typeface="Gilroy Bold" pitchFamily="50" charset="-52"/>
              </a:rPr>
              <a:t>Г</a:t>
            </a:r>
            <a:r>
              <a:rPr lang="ru-RU" sz="2400" dirty="0">
                <a:latin typeface="Gilroy Bold" pitchFamily="50" charset="-52"/>
              </a:rPr>
              <a:t>лавная страница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5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DF1774-3B32-4386-2E09-948113C373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544" y="2417882"/>
            <a:ext cx="5943800" cy="367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43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071997" y="6353944"/>
            <a:ext cx="144005" cy="504056"/>
          </a:xfrm>
        </p:spPr>
        <p:txBody>
          <a:bodyPr>
            <a:noAutofit/>
          </a:bodyPr>
          <a:lstStyle/>
          <a:p>
            <a:pPr algn="l"/>
            <a:r>
              <a:rPr lang="ru-RU" sz="1800" b="1" dirty="0">
                <a:solidFill>
                  <a:srgbClr val="E63246"/>
                </a:solidFill>
                <a:cs typeface="Arial"/>
              </a:rPr>
              <a:t>.</a:t>
            </a: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бъект 2"/>
          <p:cNvSpPr>
            <a:spLocks noGrp="1"/>
          </p:cNvSpPr>
          <p:nvPr>
            <p:ph idx="1"/>
          </p:nvPr>
        </p:nvSpPr>
        <p:spPr>
          <a:xfrm>
            <a:off x="467544" y="1745059"/>
            <a:ext cx="8229600" cy="434823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Front-end</a:t>
            </a: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:</a:t>
            </a:r>
          </a:p>
          <a:p>
            <a:pPr marL="285750" lvl="1">
              <a:spcBef>
                <a:spcPts val="0"/>
              </a:spcBef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HTML</a:t>
            </a: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285750" lvl="1">
              <a:spcBef>
                <a:spcPts val="0"/>
              </a:spcBef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CSS</a:t>
            </a: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285750" lvl="1">
              <a:spcBef>
                <a:spcPts val="0"/>
              </a:spcBef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JavaScript</a:t>
            </a: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285750" lvl="1">
              <a:spcBef>
                <a:spcPts val="0"/>
              </a:spcBef>
              <a:defRPr/>
            </a:pPr>
            <a:endParaRPr lang="ru-RU" sz="2400" kern="0" dirty="0">
              <a:solidFill>
                <a:sysClr val="windowText" lastClr="00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Back-end</a:t>
            </a: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285750" lvl="1">
              <a:spcBef>
                <a:spcPts val="0"/>
              </a:spcBef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Django</a:t>
            </a: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285750" lvl="1">
              <a:spcBef>
                <a:spcPts val="0"/>
              </a:spcBef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PostgreSQL</a:t>
            </a: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lvl="1" indent="0">
              <a:spcBef>
                <a:spcPts val="0"/>
              </a:spcBef>
              <a:buNone/>
              <a:defRPr/>
            </a:pP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2400" dirty="0">
                <a:latin typeface="Gilroy Bold" pitchFamily="50" charset="-52"/>
              </a:rPr>
              <a:t>Технологический стек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068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071997" y="6353944"/>
            <a:ext cx="144005" cy="504056"/>
          </a:xfrm>
        </p:spPr>
        <p:txBody>
          <a:bodyPr>
            <a:noAutofit/>
          </a:bodyPr>
          <a:lstStyle/>
          <a:p>
            <a:pPr algn="l"/>
            <a:r>
              <a:rPr lang="ru-RU" sz="1800" b="1" dirty="0">
                <a:solidFill>
                  <a:srgbClr val="E63246"/>
                </a:solidFill>
                <a:cs typeface="Arial"/>
              </a:rPr>
              <a:t>.</a:t>
            </a: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2400" dirty="0">
                <a:latin typeface="Gilroy Bold" pitchFamily="50" charset="-52"/>
              </a:rPr>
              <a:t>Страницы редактирования и создания событий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7</a:t>
            </a:fld>
            <a:endParaRPr lang="ru-RU" dirty="0"/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91F0CB56-DEBD-5FB1-61A4-BE68BA380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4" y="1634768"/>
            <a:ext cx="4054936" cy="33826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95652F-813E-0DCF-9471-EF0683A898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44" y="1634767"/>
            <a:ext cx="3538736" cy="338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05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071997" y="6353944"/>
            <a:ext cx="144005" cy="504056"/>
          </a:xfrm>
        </p:spPr>
        <p:txBody>
          <a:bodyPr>
            <a:noAutofit/>
          </a:bodyPr>
          <a:lstStyle/>
          <a:p>
            <a:pPr algn="l"/>
            <a:r>
              <a:rPr lang="ru-RU" sz="1800" b="1" dirty="0">
                <a:solidFill>
                  <a:srgbClr val="E63246"/>
                </a:solidFill>
                <a:cs typeface="Arial"/>
              </a:rPr>
              <a:t>.</a:t>
            </a: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2025-01-15 22.04.08.mp4">
            <a:hlinkClick r:id="" action="ppaction://media"/>
            <a:extLst>
              <a:ext uri="{FF2B5EF4-FFF2-40B4-BE49-F238E27FC236}">
                <a16:creationId xmlns:a16="http://schemas.microsoft.com/office/drawing/2014/main" id="{517D8219-F95B-8F80-5755-0FABC3E354D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8725" y="1254919"/>
            <a:ext cx="6686550" cy="4348162"/>
          </a:xfrm>
        </p:spPr>
      </p:pic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2400" dirty="0">
                <a:latin typeface="Gilroy Bold" pitchFamily="50" charset="-52"/>
              </a:rPr>
              <a:t>Демонстрация работы онлайн-календаря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254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071997" y="6353944"/>
            <a:ext cx="144005" cy="504056"/>
          </a:xfrm>
        </p:spPr>
        <p:txBody>
          <a:bodyPr>
            <a:noAutofit/>
          </a:bodyPr>
          <a:lstStyle/>
          <a:p>
            <a:pPr algn="l"/>
            <a:r>
              <a:rPr lang="ru-RU" sz="1800" b="1" dirty="0">
                <a:solidFill>
                  <a:srgbClr val="E63246"/>
                </a:solidFill>
                <a:cs typeface="Arial"/>
              </a:rPr>
              <a:t>.</a:t>
            </a: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бъект 2"/>
          <p:cNvSpPr>
            <a:spLocks noGrp="1"/>
          </p:cNvSpPr>
          <p:nvPr>
            <p:ph idx="1"/>
          </p:nvPr>
        </p:nvSpPr>
        <p:spPr>
          <a:xfrm>
            <a:off x="467544" y="1745059"/>
            <a:ext cx="8229600" cy="434823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Онлайн-календарь представляет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собой функциональный инструмент для индивидуального и коллективного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планирования, предлагая пользователю полную безопасность и возможность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персонализированного управления событиями.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sz="2400" dirty="0">
                <a:latin typeface="Gilroy Bold" pitchFamily="50" charset="-52"/>
              </a:rPr>
              <a:t>Выводы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9038192"/>
      </p:ext>
    </p:extLst>
  </p:cSld>
  <p:clrMapOvr>
    <a:masterClrMapping/>
  </p:clrMapOvr>
</p:sld>
</file>

<file path=ppt/theme/theme1.xml><?xml version="1.0" encoding="utf-8"?>
<a:theme xmlns:a="http://schemas.openxmlformats.org/drawingml/2006/main" name="Николаенко_ААИ-2015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Gilroy SemiBold"/>
        <a:ea typeface=""/>
        <a:cs typeface=""/>
      </a:majorFont>
      <a:minorFont>
        <a:latin typeface="Gilroy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Николаенко_ААИ-2015.thmx</Template>
  <TotalTime>1122</TotalTime>
  <Words>200</Words>
  <Application>Microsoft Macintosh PowerPoint</Application>
  <PresentationFormat>Экран (4:3)</PresentationFormat>
  <Paragraphs>58</Paragraphs>
  <Slides>10</Slides>
  <Notes>10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Gilroy</vt:lpstr>
      <vt:lpstr>Gilroy Bold</vt:lpstr>
      <vt:lpstr>Gilroy SemiBold</vt:lpstr>
      <vt:lpstr>Николаенко_ААИ-2015</vt:lpstr>
      <vt:lpstr>Презентация PowerPoint</vt:lpstr>
      <vt:lpstr>.</vt:lpstr>
      <vt:lpstr>.</vt:lpstr>
      <vt:lpstr>.</vt:lpstr>
      <vt:lpstr>.</vt:lpstr>
      <vt:lpstr>.</vt:lpstr>
      <vt:lpstr>.</vt:lpstr>
      <vt:lpstr>.</vt:lpstr>
      <vt:lpstr>.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Lepeshkin</dc:creator>
  <cp:lastModifiedBy>Microsoft Office User</cp:lastModifiedBy>
  <cp:revision>92</cp:revision>
  <cp:lastPrinted>2016-06-06T19:02:34Z</cp:lastPrinted>
  <dcterms:created xsi:type="dcterms:W3CDTF">2015-04-17T11:13:20Z</dcterms:created>
  <dcterms:modified xsi:type="dcterms:W3CDTF">2025-01-15T19:24:59Z</dcterms:modified>
</cp:coreProperties>
</file>